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66" r:id="rId7"/>
    <p:sldId id="265" r:id="rId8"/>
    <p:sldId id="267" r:id="rId9"/>
    <p:sldId id="259" r:id="rId10"/>
    <p:sldId id="262" r:id="rId11"/>
    <p:sldId id="268" r:id="rId12"/>
    <p:sldId id="257" r:id="rId13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97923"/>
    <a:srgbClr val="662985"/>
    <a:srgbClr val="1F8CCB"/>
    <a:srgbClr val="60C0EE"/>
    <a:srgbClr val="1D8CCB"/>
    <a:srgbClr val="505050"/>
    <a:srgbClr val="1D8DCB"/>
    <a:srgbClr val="21B9EC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8" autoAdjust="0"/>
    <p:restoredTop sz="61417" autoAdjust="0"/>
  </p:normalViewPr>
  <p:slideViewPr>
    <p:cSldViewPr snapToGrid="0">
      <p:cViewPr varScale="1">
        <p:scale>
          <a:sx n="71" d="100"/>
          <a:sy n="71" d="100"/>
        </p:scale>
        <p:origin x="1179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15/06/2020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14/06/2020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0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following open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Browser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Azure DevOps Marketplace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GitHub Azure 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Pipelines Repo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Azure Function Repo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Azure DevOps Git Project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Pester Build (Old)</a:t>
            </a:r>
          </a:p>
          <a:p>
            <a:pPr marL="1085850" lvl="2" indent="-171450">
              <a:buFontTx/>
              <a:buChar char="-"/>
            </a:pPr>
            <a:r>
              <a:rPr lang="en-GB" dirty="0" err="1"/>
              <a:t>Xplat</a:t>
            </a:r>
            <a:r>
              <a:rPr lang="en-GB" dirty="0"/>
              <a:t> Build (YAML)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VS2019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Azure Function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VS Code</a:t>
            </a:r>
          </a:p>
          <a:p>
            <a:pPr marL="1085850" lvl="2" indent="-171450">
              <a:buFontTx/>
              <a:buChar char="-"/>
            </a:pPr>
            <a:r>
              <a:rPr lang="en-GB" dirty="0"/>
              <a:t>Pipelines Repo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Talk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Show marketplace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Looks at code in GitHub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Show Old way of working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Build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Triggers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Publish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Gates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Test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Public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New YAML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Walk through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Show templates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Variable Groups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Environments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Azure Function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Approval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Mention  </a:t>
            </a:r>
            <a:r>
              <a:rPr lang="en-GB"/>
              <a:t>Dectorators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Discuss how to covert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294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8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46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image" Target="../media/image7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50" Type="http://schemas.microsoft.com/office/2007/relationships/hdphoto" Target="../media/hdphoto6.wdp"/><Relationship Id="rId55" Type="http://schemas.openxmlformats.org/officeDocument/2006/relationships/image" Target="../media/image125.png"/><Relationship Id="rId63" Type="http://schemas.openxmlformats.org/officeDocument/2006/relationships/image" Target="../media/image131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29" Type="http://schemas.openxmlformats.org/officeDocument/2006/relationships/image" Target="../media/image102.png"/><Relationship Id="rId11" Type="http://schemas.openxmlformats.org/officeDocument/2006/relationships/image" Target="../media/image86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jpeg"/><Relationship Id="rId45" Type="http://schemas.openxmlformats.org/officeDocument/2006/relationships/image" Target="../media/image118.svg"/><Relationship Id="rId53" Type="http://schemas.microsoft.com/office/2007/relationships/hdphoto" Target="../media/hdphoto7.wdp"/><Relationship Id="rId58" Type="http://schemas.openxmlformats.org/officeDocument/2006/relationships/image" Target="../media/image128.png"/><Relationship Id="rId66" Type="http://schemas.microsoft.com/office/2007/relationships/hdphoto" Target="../media/hdphoto10.wdp"/><Relationship Id="rId5" Type="http://schemas.openxmlformats.org/officeDocument/2006/relationships/image" Target="../media/image81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jpeg"/><Relationship Id="rId48" Type="http://schemas.microsoft.com/office/2007/relationships/hdphoto" Target="../media/hdphoto5.wdp"/><Relationship Id="rId56" Type="http://schemas.openxmlformats.org/officeDocument/2006/relationships/image" Target="../media/image126.svg"/><Relationship Id="rId64" Type="http://schemas.openxmlformats.org/officeDocument/2006/relationships/image" Target="../media/image132.png"/><Relationship Id="rId8" Type="http://schemas.openxmlformats.org/officeDocument/2006/relationships/image" Target="../media/image84.png"/><Relationship Id="rId51" Type="http://schemas.openxmlformats.org/officeDocument/2006/relationships/image" Target="../media/image122.png"/><Relationship Id="rId3" Type="http://schemas.microsoft.com/office/2007/relationships/hdphoto" Target="../media/hdphoto1.wdp"/><Relationship Id="rId12" Type="http://schemas.openxmlformats.org/officeDocument/2006/relationships/image" Target="../media/image87.jpg"/><Relationship Id="rId17" Type="http://schemas.openxmlformats.org/officeDocument/2006/relationships/image" Target="../media/image91.svg"/><Relationship Id="rId25" Type="http://schemas.openxmlformats.org/officeDocument/2006/relationships/image" Target="../media/image98.jpe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microsoft.com/office/2007/relationships/hdphoto" Target="../media/hdphoto8.wdp"/><Relationship Id="rId20" Type="http://schemas.openxmlformats.org/officeDocument/2006/relationships/image" Target="../media/image93.png"/><Relationship Id="rId41" Type="http://schemas.openxmlformats.org/officeDocument/2006/relationships/image" Target="../media/image114.jpeg"/><Relationship Id="rId54" Type="http://schemas.openxmlformats.org/officeDocument/2006/relationships/image" Target="../media/image124.png"/><Relationship Id="rId62" Type="http://schemas.openxmlformats.org/officeDocument/2006/relationships/image" Target="../media/image1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2.png"/><Relationship Id="rId15" Type="http://schemas.openxmlformats.org/officeDocument/2006/relationships/image" Target="../media/image89.jpe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1.png"/><Relationship Id="rId57" Type="http://schemas.openxmlformats.org/officeDocument/2006/relationships/image" Target="../media/image127.png"/><Relationship Id="rId10" Type="http://schemas.openxmlformats.org/officeDocument/2006/relationships/image" Target="../media/image85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52" Type="http://schemas.openxmlformats.org/officeDocument/2006/relationships/image" Target="../media/image123.png"/><Relationship Id="rId60" Type="http://schemas.openxmlformats.org/officeDocument/2006/relationships/image" Target="../media/image129.png"/><Relationship Id="rId65" Type="http://schemas.openxmlformats.org/officeDocument/2006/relationships/image" Target="../media/image133.png"/><Relationship Id="rId4" Type="http://schemas.openxmlformats.org/officeDocument/2006/relationships/image" Target="../media/image80.png"/><Relationship Id="rId9" Type="http://schemas.microsoft.com/office/2007/relationships/hdphoto" Target="../media/hdphoto2.wdp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9" Type="http://schemas.openxmlformats.org/officeDocument/2006/relationships/image" Target="../media/image112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7.png"/><Relationship Id="rId11" Type="http://schemas.openxmlformats.org/officeDocument/2006/relationships/image" Target="../media/image48.png"/><Relationship Id="rId5" Type="http://schemas.openxmlformats.org/officeDocument/2006/relationships/image" Target="../media/image136.png"/><Relationship Id="rId10" Type="http://schemas.openxmlformats.org/officeDocument/2006/relationships/image" Target="../media/image140.jpeg"/><Relationship Id="rId4" Type="http://schemas.openxmlformats.org/officeDocument/2006/relationships/image" Target="../media/image135.png"/><Relationship Id="rId9" Type="http://schemas.openxmlformats.org/officeDocument/2006/relationships/image" Target="../media/image4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136.png"/><Relationship Id="rId4" Type="http://schemas.openxmlformats.org/officeDocument/2006/relationships/image" Target="../media/image142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74.png"/><Relationship Id="rId2" Type="http://schemas.openxmlformats.org/officeDocument/2006/relationships/image" Target="../media/image134.png"/><Relationship Id="rId16" Type="http://schemas.openxmlformats.org/officeDocument/2006/relationships/image" Target="../media/image1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40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4.png"/><Relationship Id="rId7" Type="http://schemas.openxmlformats.org/officeDocument/2006/relationships/image" Target="../media/image44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0.jpeg"/><Relationship Id="rId5" Type="http://schemas.openxmlformats.org/officeDocument/2006/relationships/image" Target="../media/image138.png"/><Relationship Id="rId4" Type="http://schemas.openxmlformats.org/officeDocument/2006/relationships/image" Target="../media/image4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4.png"/><Relationship Id="rId5" Type="http://schemas.openxmlformats.org/officeDocument/2006/relationships/image" Target="../media/image64.png"/><Relationship Id="rId10" Type="http://schemas.openxmlformats.org/officeDocument/2006/relationships/image" Target="../media/image140.jpeg"/><Relationship Id="rId4" Type="http://schemas.openxmlformats.org/officeDocument/2006/relationships/image" Target="../media/image158.png"/><Relationship Id="rId9" Type="http://schemas.openxmlformats.org/officeDocument/2006/relationships/image" Target="../media/image13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png"/><Relationship Id="rId4" Type="http://schemas.openxmlformats.org/officeDocument/2006/relationships/image" Target="../media/image140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4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16B523-DE76-467D-93FE-2B3FA9E3B84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F71C5-2D7E-4B7B-A6FE-40C66F153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77"/>
          <a:stretch/>
        </p:blipFill>
        <p:spPr>
          <a:xfrm>
            <a:off x="7725303" y="861870"/>
            <a:ext cx="4233615" cy="5234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626"/>
            <a:ext cx="12192001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ty Sha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E1E3DD9-F215-4FB5-BEB3-DC68EFB6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0"/>
          <a:stretch/>
        </p:blipFill>
        <p:spPr>
          <a:xfrm>
            <a:off x="8825650" y="1091470"/>
            <a:ext cx="2571109" cy="4616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Liberty Shaw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liberty@blackmarble.com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10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e Jo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56458-C133-4D8F-A1AA-5A06D1E3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>
          <a:xfrm>
            <a:off x="9001234" y="1078460"/>
            <a:ext cx="2384430" cy="4622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Marie Jones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marie@blackmarble.com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624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n Falkingh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31DB-4173-4B5A-887C-21A1DDE3E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19" y="290413"/>
            <a:ext cx="5854420" cy="8276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Megan Falkingham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926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87" y="962525"/>
            <a:ext cx="2164155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B5FC1345-5822-43A0-89BE-7A421169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>
          <a:xfrm>
            <a:off x="9859992" y="4317791"/>
            <a:ext cx="2035500" cy="20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9484823" y="3666845"/>
            <a:ext cx="2164222" cy="27158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" y="-12078"/>
            <a:ext cx="12105380" cy="57563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32867392"/>
              </p:ext>
            </p:extLst>
          </p:nvPr>
        </p:nvGraphicFramePr>
        <p:xfrm>
          <a:off x="4261701" y="520997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90077851"/>
              </p:ext>
            </p:extLst>
          </p:nvPr>
        </p:nvGraphicFramePr>
        <p:xfrm>
          <a:off x="399186" y="520998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1582882"/>
              </p:ext>
            </p:extLst>
          </p:nvPr>
        </p:nvGraphicFramePr>
        <p:xfrm>
          <a:off x="8083412" y="1267545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52099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95151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222691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95929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2868184"/>
              </p:ext>
            </p:extLst>
          </p:nvPr>
        </p:nvGraphicFramePr>
        <p:xfrm>
          <a:off x="8076008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20832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827196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62585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309239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6712565"/>
              </p:ext>
            </p:extLst>
          </p:nvPr>
        </p:nvGraphicFramePr>
        <p:xfrm>
          <a:off x="4259156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20832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827196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85677140"/>
              </p:ext>
            </p:extLst>
          </p:nvPr>
        </p:nvGraphicFramePr>
        <p:xfrm>
          <a:off x="397105" y="4749598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823311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21949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520997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520997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46135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46135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6247429"/>
              </p:ext>
            </p:extLst>
          </p:nvPr>
        </p:nvGraphicFramePr>
        <p:xfrm>
          <a:off x="6143105" y="1328169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2279433"/>
              </p:ext>
            </p:extLst>
          </p:nvPr>
        </p:nvGraphicFramePr>
        <p:xfrm>
          <a:off x="9151038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467129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478751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2601155"/>
              </p:ext>
            </p:extLst>
          </p:nvPr>
        </p:nvGraphicFramePr>
        <p:xfrm>
          <a:off x="3153922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96237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574133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5786175"/>
              </p:ext>
            </p:extLst>
          </p:nvPr>
        </p:nvGraphicFramePr>
        <p:xfrm>
          <a:off x="3146518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581621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29852167"/>
              </p:ext>
            </p:extLst>
          </p:nvPr>
        </p:nvGraphicFramePr>
        <p:xfrm>
          <a:off x="6135701" y="4821636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574133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5717515"/>
              </p:ext>
            </p:extLst>
          </p:nvPr>
        </p:nvGraphicFramePr>
        <p:xfrm>
          <a:off x="9143634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9798888"/>
              </p:ext>
            </p:extLst>
          </p:nvPr>
        </p:nvGraphicFramePr>
        <p:xfrm>
          <a:off x="141169" y="574134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118811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6283685"/>
              </p:ext>
            </p:extLst>
          </p:nvPr>
        </p:nvGraphicFramePr>
        <p:xfrm>
          <a:off x="139088" y="4814148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574133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27714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269635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873684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876601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873684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870073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72612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231249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79602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160" y="1895649"/>
            <a:ext cx="1584332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20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74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E477-4A0D-4B4B-A436-BD9F97F0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717176" y="1790357"/>
            <a:ext cx="2329511" cy="492360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1FD14F-369C-41DB-816B-7B90911C0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44" y="1895648"/>
            <a:ext cx="1659088" cy="481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98869-29DB-4071-B27C-B4DC631F957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17" y="1895648"/>
            <a:ext cx="1559836" cy="48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1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2"/>
            <a:ext cx="12192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12192100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499411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39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4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1509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163" y="1473370"/>
            <a:ext cx="13260651" cy="6831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143435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3" r:id="rId26"/>
    <p:sldLayoutId id="2147483762" r:id="rId27"/>
    <p:sldLayoutId id="2147483750" r:id="rId28"/>
    <p:sldLayoutId id="2147483751" r:id="rId29"/>
    <p:sldLayoutId id="2147483660" r:id="rId30"/>
    <p:sldLayoutId id="2147483736" r:id="rId31"/>
    <p:sldLayoutId id="2147483737" r:id="rId32"/>
    <p:sldLayoutId id="2147483738" r:id="rId33"/>
    <p:sldLayoutId id="2147483684" r:id="rId34"/>
    <p:sldLayoutId id="2147483769" r:id="rId35"/>
    <p:sldLayoutId id="2147483775" r:id="rId36"/>
    <p:sldLayoutId id="2147483776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MQ0G9eXczE" TargetMode="External"/><Relationship Id="rId7" Type="http://schemas.openxmlformats.org/officeDocument/2006/relationships/hyperlink" Target="https://dev.azure.com/richardfennell/GitHub" TargetMode="External"/><Relationship Id="rId2" Type="http://schemas.openxmlformats.org/officeDocument/2006/relationships/hyperlink" Target="https://www.youtube.com/user/BlackMarbleLt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fennell/Presentations" TargetMode="External"/><Relationship Id="rId5" Type="http://schemas.openxmlformats.org/officeDocument/2006/relationships/hyperlink" Target="https://github.com/rfennell/AzureDevOpsExtensionGate" TargetMode="External"/><Relationship Id="rId4" Type="http://schemas.openxmlformats.org/officeDocument/2006/relationships/hyperlink" Target="https://github.com/rfennell/AzurePipeline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2729372"/>
            <a:ext cx="6703880" cy="1315448"/>
          </a:xfrm>
        </p:spPr>
        <p:txBody>
          <a:bodyPr>
            <a:normAutofit/>
          </a:bodyPr>
          <a:lstStyle/>
          <a:p>
            <a:r>
              <a:rPr lang="en-GB" sz="3600" dirty="0"/>
              <a:t>Migrating from Azure DevOps Releases to Multi-stage YAML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011B-AF18-4372-8277-9CC8D0E9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4181972"/>
            <a:ext cx="7323643" cy="749555"/>
          </a:xfrm>
        </p:spPr>
        <p:txBody>
          <a:bodyPr>
            <a:normAutofit fontScale="55000" lnSpcReduction="20000"/>
          </a:bodyPr>
          <a:lstStyle/>
          <a:p>
            <a:r>
              <a:rPr lang="en-GB" sz="4600" dirty="0"/>
              <a:t>Richard Fennell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Black Marble Chief Technology Officer, Microsoft MVP</a:t>
            </a:r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AML Build Support | PRAKTIK Group">
            <a:extLst>
              <a:ext uri="{FF2B5EF4-FFF2-40B4-BE49-F238E27FC236}">
                <a16:creationId xmlns:a16="http://schemas.microsoft.com/office/drawing/2014/main" id="{D003EF45-7393-4C5D-8362-F4F5FC606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00" y="1787386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FDD355-61CA-44D0-8144-D993FE67B6D2}"/>
              </a:ext>
            </a:extLst>
          </p:cNvPr>
          <p:cNvSpPr txBox="1"/>
          <p:nvPr/>
        </p:nvSpPr>
        <p:spPr>
          <a:xfrm>
            <a:off x="651395" y="3670018"/>
            <a:ext cx="115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No out the box build solution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D77E3C-BA1E-4778-B702-862A16BDDAF3}"/>
              </a:ext>
            </a:extLst>
          </p:cNvPr>
          <p:cNvCxnSpPr>
            <a:cxnSpLocks/>
          </p:cNvCxnSpPr>
          <p:nvPr/>
        </p:nvCxnSpPr>
        <p:spPr>
          <a:xfrm>
            <a:off x="3207934" y="5508235"/>
            <a:ext cx="7787782" cy="20343"/>
          </a:xfrm>
          <a:prstGeom prst="straightConnector1">
            <a:avLst/>
          </a:prstGeom>
          <a:ln w="190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C3CCAB-2AD9-4FDE-A6AB-778CA0C6870B}"/>
              </a:ext>
            </a:extLst>
          </p:cNvPr>
          <p:cNvSpPr txBox="1"/>
          <p:nvPr/>
        </p:nvSpPr>
        <p:spPr>
          <a:xfrm>
            <a:off x="9915486" y="3702748"/>
            <a:ext cx="133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Multi Stage YAML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A36F7-5622-4259-A000-BD341948C70F}"/>
              </a:ext>
            </a:extLst>
          </p:cNvPr>
          <p:cNvSpPr txBox="1"/>
          <p:nvPr/>
        </p:nvSpPr>
        <p:spPr>
          <a:xfrm>
            <a:off x="867977" y="6018823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13E1B-A110-4083-B7A1-46FC6533FB8A}"/>
              </a:ext>
            </a:extLst>
          </p:cNvPr>
          <p:cNvSpPr txBox="1"/>
          <p:nvPr/>
        </p:nvSpPr>
        <p:spPr>
          <a:xfrm>
            <a:off x="3207934" y="6013912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24728-330F-43A1-ADC8-91DD151A4D49}"/>
              </a:ext>
            </a:extLst>
          </p:cNvPr>
          <p:cNvSpPr txBox="1"/>
          <p:nvPr/>
        </p:nvSpPr>
        <p:spPr>
          <a:xfrm>
            <a:off x="7748402" y="6014878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2CAE5-C775-48C4-8A29-290C5F6BEB1C}"/>
              </a:ext>
            </a:extLst>
          </p:cNvPr>
          <p:cNvSpPr txBox="1"/>
          <p:nvPr/>
        </p:nvSpPr>
        <p:spPr>
          <a:xfrm>
            <a:off x="3298279" y="3670018"/>
            <a:ext cx="115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XAML Builds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6B3D4-3F3A-44C4-8573-AB0191AA8D9D}"/>
              </a:ext>
            </a:extLst>
          </p:cNvPr>
          <p:cNvSpPr txBox="1"/>
          <p:nvPr/>
        </p:nvSpPr>
        <p:spPr>
          <a:xfrm>
            <a:off x="4560970" y="6018823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45F3B-1313-4CED-85DA-CC7E185DAB09}"/>
              </a:ext>
            </a:extLst>
          </p:cNvPr>
          <p:cNvSpPr txBox="1"/>
          <p:nvPr/>
        </p:nvSpPr>
        <p:spPr>
          <a:xfrm>
            <a:off x="4621721" y="3676969"/>
            <a:ext cx="115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Microsoft buy </a:t>
            </a:r>
            <a:r>
              <a:rPr lang="en-GB" dirty="0" err="1"/>
              <a:t>InCycle’s</a:t>
            </a:r>
            <a:r>
              <a:rPr lang="en-GB" dirty="0"/>
              <a:t> </a:t>
            </a:r>
            <a:r>
              <a:rPr lang="en-GB" dirty="0" err="1"/>
              <a:t>InRelease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2C46D-5FCA-41CE-8123-D7237D727B4D}"/>
              </a:ext>
            </a:extLst>
          </p:cNvPr>
          <p:cNvSpPr txBox="1"/>
          <p:nvPr/>
        </p:nvSpPr>
        <p:spPr>
          <a:xfrm>
            <a:off x="7268605" y="3681785"/>
            <a:ext cx="115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Cross Platform</a:t>
            </a:r>
          </a:p>
          <a:p>
            <a:pPr algn="ctr"/>
            <a:r>
              <a:rPr lang="en-GB" dirty="0"/>
              <a:t>Release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AEFCD-51E9-49FA-B3F6-E359E97403A2}"/>
              </a:ext>
            </a:extLst>
          </p:cNvPr>
          <p:cNvSpPr txBox="1"/>
          <p:nvPr/>
        </p:nvSpPr>
        <p:spPr>
          <a:xfrm>
            <a:off x="5945163" y="3668211"/>
            <a:ext cx="115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Cross Platform Builds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090D1-ACB3-4390-8156-B484F239FF1A}"/>
              </a:ext>
            </a:extLst>
          </p:cNvPr>
          <p:cNvSpPr txBox="1"/>
          <p:nvPr/>
        </p:nvSpPr>
        <p:spPr>
          <a:xfrm>
            <a:off x="8592047" y="3716167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YAML</a:t>
            </a:r>
          </a:p>
        </p:txBody>
      </p:sp>
      <p:pic>
        <p:nvPicPr>
          <p:cNvPr id="1028" name="Picture 4" descr="vsts-logo – Accio">
            <a:extLst>
              <a:ext uri="{FF2B5EF4-FFF2-40B4-BE49-F238E27FC236}">
                <a16:creationId xmlns:a16="http://schemas.microsoft.com/office/drawing/2014/main" id="{ECA7AD43-E286-430E-9204-BF63B0A0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32" y="1918162"/>
            <a:ext cx="48768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B866B8-E810-4BF5-A0B6-96D1BBFE68F8}"/>
              </a:ext>
            </a:extLst>
          </p:cNvPr>
          <p:cNvSpPr txBox="1"/>
          <p:nvPr/>
        </p:nvSpPr>
        <p:spPr>
          <a:xfrm>
            <a:off x="5954401" y="6018823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C72562-ADC6-4FC5-AF7F-BA2B0FB1C2D0}"/>
              </a:ext>
            </a:extLst>
          </p:cNvPr>
          <p:cNvSpPr txBox="1"/>
          <p:nvPr/>
        </p:nvSpPr>
        <p:spPr>
          <a:xfrm>
            <a:off x="10099995" y="6014878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C16EA-F881-47E5-85E5-C928D67EBC2D}"/>
              </a:ext>
            </a:extLst>
          </p:cNvPr>
          <p:cNvSpPr txBox="1"/>
          <p:nvPr/>
        </p:nvSpPr>
        <p:spPr>
          <a:xfrm>
            <a:off x="1974837" y="3670018"/>
            <a:ext cx="115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Team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425B84-8C8D-47E7-9A27-CB61377BDDD2}"/>
              </a:ext>
            </a:extLst>
          </p:cNvPr>
          <p:cNvSpPr txBox="1"/>
          <p:nvPr/>
        </p:nvSpPr>
        <p:spPr>
          <a:xfrm>
            <a:off x="2261408" y="6013912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2008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1CC7FA-AE31-4338-91DE-F723FC59C0E2}"/>
              </a:ext>
            </a:extLst>
          </p:cNvPr>
          <p:cNvCxnSpPr>
            <a:cxnSpLocks/>
          </p:cNvCxnSpPr>
          <p:nvPr/>
        </p:nvCxnSpPr>
        <p:spPr>
          <a:xfrm>
            <a:off x="949124" y="5508235"/>
            <a:ext cx="2325890" cy="0"/>
          </a:xfrm>
          <a:prstGeom prst="straightConnector1">
            <a:avLst/>
          </a:prstGeom>
          <a:ln w="190500">
            <a:prstDash val="sys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8B0B935-8357-4B7D-B6B4-538BC7F7924F}"/>
              </a:ext>
            </a:extLst>
          </p:cNvPr>
          <p:cNvGrpSpPr/>
          <p:nvPr/>
        </p:nvGrpSpPr>
        <p:grpSpPr>
          <a:xfrm>
            <a:off x="7769553" y="2236733"/>
            <a:ext cx="4006080" cy="938202"/>
            <a:chOff x="7769553" y="1779525"/>
            <a:chExt cx="4006080" cy="938202"/>
          </a:xfrm>
        </p:grpSpPr>
        <p:pic>
          <p:nvPicPr>
            <p:cNvPr id="1030" name="Picture 6" descr="Azure DevOps Logo - LogoDix">
              <a:extLst>
                <a:ext uri="{FF2B5EF4-FFF2-40B4-BE49-F238E27FC236}">
                  <a16:creationId xmlns:a16="http://schemas.microsoft.com/office/drawing/2014/main" id="{E5D9A946-C8CD-4104-8944-3009A60661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56"/>
            <a:stretch/>
          </p:blipFill>
          <p:spPr bwMode="auto">
            <a:xfrm>
              <a:off x="7769553" y="1779525"/>
              <a:ext cx="1071508" cy="938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Azure DevOps Logo - LogoDix">
              <a:extLst>
                <a:ext uri="{FF2B5EF4-FFF2-40B4-BE49-F238E27FC236}">
                  <a16:creationId xmlns:a16="http://schemas.microsoft.com/office/drawing/2014/main" id="{533295AD-71D0-4F63-8675-653C2B620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8"/>
            <a:stretch/>
          </p:blipFill>
          <p:spPr bwMode="auto">
            <a:xfrm>
              <a:off x="8727312" y="1836223"/>
              <a:ext cx="3048321" cy="75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66F7E-1B8F-446D-A6EC-C007A313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Microsoft DevOps build solutions…</a:t>
            </a:r>
          </a:p>
        </p:txBody>
      </p:sp>
    </p:spTree>
    <p:extLst>
      <p:ext uri="{BB962C8B-B14F-4D97-AF65-F5344CB8AC3E}">
        <p14:creationId xmlns:p14="http://schemas.microsoft.com/office/powerpoint/2010/main" val="23913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684-B287-493D-B5F8-A32CD903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96F8E-1227-4A54-9BD8-98383399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3913" cy="73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6921-8D01-4E6B-B8CE-C888C6D0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DevOps process do I need?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7B2D77-AD5D-4662-980F-D5845112DA62}"/>
              </a:ext>
            </a:extLst>
          </p:cNvPr>
          <p:cNvSpPr/>
          <p:nvPr/>
        </p:nvSpPr>
        <p:spPr>
          <a:xfrm>
            <a:off x="4969391" y="1444868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Implement a new feature &amp; commit to GitHub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E19847-85D2-4BD5-80E3-81612017BD4F}"/>
              </a:ext>
            </a:extLst>
          </p:cNvPr>
          <p:cNvSpPr/>
          <p:nvPr/>
        </p:nvSpPr>
        <p:spPr>
          <a:xfrm rot="923683">
            <a:off x="6879742" y="1980757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8677" rIns="116493" bIns="9867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5B55B-D651-4222-917D-45942562FD15}"/>
              </a:ext>
            </a:extLst>
          </p:cNvPr>
          <p:cNvSpPr/>
          <p:nvPr/>
        </p:nvSpPr>
        <p:spPr>
          <a:xfrm>
            <a:off x="7432039" y="1882184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Build, Run Unit Tests &amp; Package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18D6DA-8B81-4425-997B-81C98B0D61A6}"/>
              </a:ext>
            </a:extLst>
          </p:cNvPr>
          <p:cNvSpPr/>
          <p:nvPr/>
        </p:nvSpPr>
        <p:spPr>
          <a:xfrm rot="3787791">
            <a:off x="8624169" y="3427967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8675" rIns="116494" bIns="98678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CAAA793-4F19-443C-9629-E4750F3A9F1F}"/>
              </a:ext>
            </a:extLst>
          </p:cNvPr>
          <p:cNvSpPr/>
          <p:nvPr/>
        </p:nvSpPr>
        <p:spPr>
          <a:xfrm>
            <a:off x="8454964" y="3942295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Publish Privately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87FA3B-9B7A-42DE-B44C-98134F4FB1A9}"/>
              </a:ext>
            </a:extLst>
          </p:cNvPr>
          <p:cNvSpPr/>
          <p:nvPr/>
        </p:nvSpPr>
        <p:spPr>
          <a:xfrm rot="19874261">
            <a:off x="7818770" y="4982921"/>
            <a:ext cx="388314" cy="493388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388313" y="394710"/>
                </a:moveTo>
                <a:lnTo>
                  <a:pt x="194156" y="394710"/>
                </a:lnTo>
                <a:lnTo>
                  <a:pt x="194156" y="493387"/>
                </a:lnTo>
                <a:lnTo>
                  <a:pt x="0" y="246693"/>
                </a:lnTo>
                <a:lnTo>
                  <a:pt x="194156" y="0"/>
                </a:lnTo>
                <a:lnTo>
                  <a:pt x="194156" y="98677"/>
                </a:lnTo>
                <a:lnTo>
                  <a:pt x="388313" y="98677"/>
                </a:lnTo>
                <a:lnTo>
                  <a:pt x="388313" y="39471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493" tIns="98677" rIns="1" bIns="9867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958300-5941-4A1D-8418-4C6FA24F6B1B}"/>
              </a:ext>
            </a:extLst>
          </p:cNvPr>
          <p:cNvSpPr/>
          <p:nvPr/>
        </p:nvSpPr>
        <p:spPr>
          <a:xfrm>
            <a:off x="6090275" y="4919933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Run automated Tests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D88E7A-3CD0-4533-B5A3-AADA5C2F429B}"/>
              </a:ext>
            </a:extLst>
          </p:cNvPr>
          <p:cNvSpPr/>
          <p:nvPr/>
        </p:nvSpPr>
        <p:spPr>
          <a:xfrm>
            <a:off x="5548897" y="5404182"/>
            <a:ext cx="388314" cy="493388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388313" y="394710"/>
                </a:moveTo>
                <a:lnTo>
                  <a:pt x="194156" y="394710"/>
                </a:lnTo>
                <a:lnTo>
                  <a:pt x="194156" y="493387"/>
                </a:lnTo>
                <a:lnTo>
                  <a:pt x="0" y="246693"/>
                </a:lnTo>
                <a:lnTo>
                  <a:pt x="194156" y="0"/>
                </a:lnTo>
                <a:lnTo>
                  <a:pt x="194156" y="98677"/>
                </a:lnTo>
                <a:lnTo>
                  <a:pt x="388313" y="98677"/>
                </a:lnTo>
                <a:lnTo>
                  <a:pt x="388313" y="39471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494" tIns="98678" rIns="1" bIns="9867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F10CA0B-CC0B-4472-8220-823289C0026B}"/>
              </a:ext>
            </a:extLst>
          </p:cNvPr>
          <p:cNvSpPr/>
          <p:nvPr/>
        </p:nvSpPr>
        <p:spPr>
          <a:xfrm>
            <a:off x="3890290" y="4919933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Run Manual Tests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9754CF-3F3A-4C18-9364-A54BB660E8D7}"/>
              </a:ext>
            </a:extLst>
          </p:cNvPr>
          <p:cNvSpPr/>
          <p:nvPr/>
        </p:nvSpPr>
        <p:spPr>
          <a:xfrm rot="1959913">
            <a:off x="3374707" y="5021327"/>
            <a:ext cx="388314" cy="493388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388313" y="394710"/>
                </a:moveTo>
                <a:lnTo>
                  <a:pt x="194156" y="394710"/>
                </a:lnTo>
                <a:lnTo>
                  <a:pt x="194156" y="493387"/>
                </a:lnTo>
                <a:lnTo>
                  <a:pt x="0" y="246693"/>
                </a:lnTo>
                <a:lnTo>
                  <a:pt x="194156" y="0"/>
                </a:lnTo>
                <a:lnTo>
                  <a:pt x="194156" y="98677"/>
                </a:lnTo>
                <a:lnTo>
                  <a:pt x="388313" y="98677"/>
                </a:lnTo>
                <a:lnTo>
                  <a:pt x="388313" y="39471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494" tIns="98678" rIns="0" bIns="9867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BFC697-D06C-4D19-8CE6-2EEC0136EDF6}"/>
              </a:ext>
            </a:extLst>
          </p:cNvPr>
          <p:cNvSpPr/>
          <p:nvPr/>
        </p:nvSpPr>
        <p:spPr>
          <a:xfrm>
            <a:off x="1818913" y="4064781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Publish Publicly &amp; Update Docs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CBDC0E-8F5E-4997-B529-A0E235512512}"/>
              </a:ext>
            </a:extLst>
          </p:cNvPr>
          <p:cNvSpPr/>
          <p:nvPr/>
        </p:nvSpPr>
        <p:spPr>
          <a:xfrm rot="17359541">
            <a:off x="2640403" y="3412804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2" tIns="98677" rIns="116495" bIns="9867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CAAAC74-2A02-4038-BAAF-17607696D748}"/>
              </a:ext>
            </a:extLst>
          </p:cNvPr>
          <p:cNvSpPr/>
          <p:nvPr/>
        </p:nvSpPr>
        <p:spPr>
          <a:xfrm>
            <a:off x="2506743" y="1913911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Tell the world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396D90-E58A-45DD-A13B-B7E1BECDB8A9}"/>
              </a:ext>
            </a:extLst>
          </p:cNvPr>
          <p:cNvSpPr/>
          <p:nvPr/>
        </p:nvSpPr>
        <p:spPr>
          <a:xfrm rot="20376290">
            <a:off x="4274855" y="1954400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8676" rIns="116494" bIns="9867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644CB6-06D6-4233-82F1-C78ED3A82DCD}"/>
              </a:ext>
            </a:extLst>
          </p:cNvPr>
          <p:cNvGrpSpPr/>
          <p:nvPr/>
        </p:nvGrpSpPr>
        <p:grpSpPr>
          <a:xfrm>
            <a:off x="3762471" y="3434790"/>
            <a:ext cx="4006080" cy="938202"/>
            <a:chOff x="7769553" y="1779525"/>
            <a:chExt cx="4006080" cy="938202"/>
          </a:xfrm>
        </p:grpSpPr>
        <p:pic>
          <p:nvPicPr>
            <p:cNvPr id="23" name="Picture 6" descr="Azure DevOps Logo - LogoDix">
              <a:extLst>
                <a:ext uri="{FF2B5EF4-FFF2-40B4-BE49-F238E27FC236}">
                  <a16:creationId xmlns:a16="http://schemas.microsoft.com/office/drawing/2014/main" id="{F8EAFE5E-195C-4A2D-BBDC-B3834EA820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56"/>
            <a:stretch/>
          </p:blipFill>
          <p:spPr bwMode="auto">
            <a:xfrm>
              <a:off x="7769553" y="1779525"/>
              <a:ext cx="1071508" cy="938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Azure DevOps Logo - LogoDix">
              <a:extLst>
                <a:ext uri="{FF2B5EF4-FFF2-40B4-BE49-F238E27FC236}">
                  <a16:creationId xmlns:a16="http://schemas.microsoft.com/office/drawing/2014/main" id="{4476B0F3-2925-4062-823A-D46431D064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8"/>
            <a:stretch/>
          </p:blipFill>
          <p:spPr bwMode="auto">
            <a:xfrm>
              <a:off x="8727312" y="1836223"/>
              <a:ext cx="3048321" cy="75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73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6B3F-DB3E-4259-A200-AED3CD71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584200"/>
            <a:ext cx="10744853" cy="1325563"/>
          </a:xfrm>
        </p:spPr>
        <p:txBody>
          <a:bodyPr/>
          <a:lstStyle/>
          <a:p>
            <a:r>
              <a:rPr lang="en-GB" dirty="0"/>
              <a:t>What Azure DevOps features might I use?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0872F-17C4-4090-839A-DE299340F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92D050"/>
                </a:solidFill>
              </a:rPr>
              <a:t>Previous - Build &amp; Release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16674-4C27-4B71-929D-12D1943FA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332410" cy="3684588"/>
          </a:xfrm>
        </p:spPr>
        <p:txBody>
          <a:bodyPr/>
          <a:lstStyle/>
          <a:p>
            <a:r>
              <a:rPr lang="en-GB" dirty="0"/>
              <a:t>Build (Originally UI, then YAML)</a:t>
            </a:r>
          </a:p>
          <a:p>
            <a:r>
              <a:rPr lang="en-GB" dirty="0"/>
              <a:t>Release</a:t>
            </a:r>
          </a:p>
          <a:p>
            <a:r>
              <a:rPr lang="en-GB" dirty="0"/>
              <a:t>Task Groups</a:t>
            </a:r>
          </a:p>
          <a:p>
            <a:r>
              <a:rPr lang="en-GB" dirty="0"/>
              <a:t>Variables &amp; Variable Groups</a:t>
            </a:r>
          </a:p>
          <a:p>
            <a:r>
              <a:rPr lang="en-GB" dirty="0"/>
              <a:t>Release Gate</a:t>
            </a:r>
          </a:p>
          <a:p>
            <a:r>
              <a:rPr lang="en-GB" dirty="0"/>
              <a:t>Manual Approval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79831-C7C0-4551-B3F9-1A05CA6A0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92D050"/>
                </a:solidFill>
              </a:rPr>
              <a:t>Going Forward - Multi Stage YAML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B4CC0-BFDB-443E-BAF4-F4A77C6CE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724150"/>
            <a:ext cx="5668701" cy="3684588"/>
          </a:xfrm>
        </p:spPr>
        <p:txBody>
          <a:bodyPr/>
          <a:lstStyle/>
          <a:p>
            <a:r>
              <a:rPr lang="en-GB" dirty="0"/>
              <a:t>Multi Stage YAML</a:t>
            </a:r>
          </a:p>
          <a:p>
            <a:r>
              <a:rPr lang="en-GB" dirty="0"/>
              <a:t>Multi Stage YAML</a:t>
            </a:r>
          </a:p>
          <a:p>
            <a:r>
              <a:rPr lang="en-GB" dirty="0"/>
              <a:t>YAML Templates &amp; Decorators</a:t>
            </a:r>
          </a:p>
          <a:p>
            <a:r>
              <a:rPr lang="en-GB" dirty="0"/>
              <a:t>Variables &amp; Variable Groups</a:t>
            </a:r>
          </a:p>
          <a:p>
            <a:r>
              <a:rPr lang="en-GB" dirty="0"/>
              <a:t>Environment Checks &amp; Approvals</a:t>
            </a:r>
          </a:p>
          <a:p>
            <a:r>
              <a:rPr lang="en-GB" dirty="0"/>
              <a:t>Environment Checks &amp; Approvals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85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E87B-F7DA-4730-B274-3759A575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40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3F674-8981-4FB9-8951-AE494104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2175"/>
            <a:ext cx="11149854" cy="4592381"/>
          </a:xfrm>
        </p:spPr>
        <p:txBody>
          <a:bodyPr/>
          <a:lstStyle/>
          <a:p>
            <a:r>
              <a:rPr lang="en-GB" dirty="0"/>
              <a:t>Multi Stage YAML appears to be the future.</a:t>
            </a:r>
          </a:p>
          <a:p>
            <a:r>
              <a:rPr lang="en-GB" dirty="0"/>
              <a:t>Some features are missing, but you can work around these limitations</a:t>
            </a:r>
          </a:p>
          <a:p>
            <a:r>
              <a:rPr lang="en-GB" dirty="0"/>
              <a:t>Key advantage is the whole CI/CD process is under source control.</a:t>
            </a:r>
          </a:p>
          <a:p>
            <a:r>
              <a:rPr lang="en-GB" dirty="0"/>
              <a:t>There is good reuse and enforcement via templates &amp; decorators</a:t>
            </a:r>
          </a:p>
          <a:p>
            <a:r>
              <a:rPr lang="en-GB" dirty="0"/>
              <a:t>Migration is ‘fiddly’ but not hard.</a:t>
            </a:r>
          </a:p>
          <a:p>
            <a:r>
              <a:rPr lang="en-GB" dirty="0"/>
              <a:t>Recommend that you use Multistage YAML for new projects</a:t>
            </a:r>
          </a:p>
          <a:p>
            <a:r>
              <a:rPr lang="en-GB" dirty="0"/>
              <a:t>…. and maybe for old, but don’t rush to swap if what you have 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B89E88-4193-4405-912B-3AB9AE28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6940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CEBA78-A36C-48F2-AB6E-88033F333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2175"/>
            <a:ext cx="11209346" cy="4592381"/>
          </a:xfrm>
        </p:spPr>
        <p:txBody>
          <a:bodyPr/>
          <a:lstStyle/>
          <a:p>
            <a:r>
              <a:rPr lang="en-GB" dirty="0"/>
              <a:t>Video of a shorter version of this session</a:t>
            </a:r>
          </a:p>
          <a:p>
            <a:pPr lvl="1"/>
            <a:r>
              <a:rPr lang="en-GB" dirty="0"/>
              <a:t>Channel </a:t>
            </a:r>
            <a:r>
              <a:rPr lang="en-GB" dirty="0">
                <a:hlinkClick r:id="rId2"/>
              </a:rPr>
              <a:t>https://www.youtube.com/user/BlackMarbleLtd </a:t>
            </a:r>
            <a:endParaRPr lang="en-GB" dirty="0"/>
          </a:p>
          <a:p>
            <a:pPr lvl="1"/>
            <a:r>
              <a:rPr lang="en-GB" dirty="0"/>
              <a:t>Direct Link </a:t>
            </a:r>
            <a:r>
              <a:rPr lang="en-GB" dirty="0">
                <a:hlinkClick r:id="rId3"/>
              </a:rPr>
              <a:t>https://youtu.be/WMQ0G9eXczE</a:t>
            </a:r>
            <a:r>
              <a:rPr lang="en-GB" dirty="0"/>
              <a:t> </a:t>
            </a:r>
          </a:p>
          <a:p>
            <a:r>
              <a:rPr lang="en-GB" dirty="0"/>
              <a:t>GitHub Repo </a:t>
            </a:r>
          </a:p>
          <a:p>
            <a:pPr lvl="1"/>
            <a:r>
              <a:rPr lang="en-GB" dirty="0"/>
              <a:t>Azure DevOps Extensions </a:t>
            </a:r>
            <a:r>
              <a:rPr lang="en-GB" dirty="0">
                <a:hlinkClick r:id="rId4"/>
              </a:rPr>
              <a:t>https://github.com/rfennell/AzurePipelines</a:t>
            </a:r>
            <a:endParaRPr lang="en-GB" dirty="0"/>
          </a:p>
          <a:p>
            <a:pPr lvl="1"/>
            <a:r>
              <a:rPr lang="en-GB" dirty="0"/>
              <a:t>Azure Function Gate </a:t>
            </a:r>
            <a:r>
              <a:rPr lang="en-GB" dirty="0">
                <a:hlinkClick r:id="rId5"/>
              </a:rPr>
              <a:t>https://github.com/rfennell/AzureDevOpsExtensionGate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Presentation Slides </a:t>
            </a:r>
            <a:r>
              <a:rPr lang="en-GB" dirty="0">
                <a:hlinkClick r:id="rId6"/>
              </a:rPr>
              <a:t>https://github.com/rfennell/Presentations</a:t>
            </a:r>
            <a:endParaRPr lang="en-GB" dirty="0"/>
          </a:p>
          <a:p>
            <a:r>
              <a:rPr lang="en-GB" dirty="0"/>
              <a:t>Azure DevOps Team Project that hosts the Pipeline</a:t>
            </a:r>
          </a:p>
          <a:p>
            <a:pPr lvl="1"/>
            <a:r>
              <a:rPr lang="en-GB" dirty="0">
                <a:hlinkClick r:id="rId7"/>
              </a:rPr>
              <a:t>https://dev.azure.com/richardfennell/GitHub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A1ADA-B21E-43C4-A5E3-D3F0CB9C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1486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31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.pptx" id="{BFB0FD06-D6FE-4E0D-95E1-CF35D0C203BB}" vid="{D60B6A4F-3D42-4BD2-B417-83A1C5E20C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0B697BD734D44AE9EC81CC24AD186" ma:contentTypeVersion="10" ma:contentTypeDescription="Create a new document." ma:contentTypeScope="" ma:versionID="3c28292e4ef839e01e395e0b021625b8">
  <xsd:schema xmlns:xsd="http://www.w3.org/2001/XMLSchema" xmlns:xs="http://www.w3.org/2001/XMLSchema" xmlns:p="http://schemas.microsoft.com/office/2006/metadata/properties" xmlns:ns3="261e3c7b-e712-4e80-8263-375b67cc6cd5" xmlns:ns4="493c822f-74b4-45ec-8834-f6bebe2a2512" targetNamespace="http://schemas.microsoft.com/office/2006/metadata/properties" ma:root="true" ma:fieldsID="0d91a4dad63eeb1fd91b0031c0339f8b" ns3:_="" ns4:_="">
    <xsd:import namespace="261e3c7b-e712-4e80-8263-375b67cc6cd5"/>
    <xsd:import namespace="493c822f-74b4-45ec-8834-f6bebe2a251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1e3c7b-e712-4e80-8263-375b67cc6c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3c822f-74b4-45ec-8834-f6bebe2a2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7A1996-E882-4DBA-9C6F-C3627DB76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1e3c7b-e712-4e80-8263-375b67cc6cd5"/>
    <ds:schemaRef ds:uri="493c822f-74b4-45ec-8834-f6bebe2a25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E5C231-F84E-40AB-853E-A10ACDAA976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 PowerPoint</Template>
  <TotalTime>2779</TotalTime>
  <Words>402</Words>
  <Application>Microsoft Office PowerPoint</Application>
  <PresentationFormat>Widescreen</PresentationFormat>
  <Paragraphs>96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Rounded MT Bold</vt:lpstr>
      <vt:lpstr>Calibri</vt:lpstr>
      <vt:lpstr>Segoe</vt:lpstr>
      <vt:lpstr>Segoe UI</vt:lpstr>
      <vt:lpstr>Segoe UI Light</vt:lpstr>
      <vt:lpstr>Segoe UI Semibold</vt:lpstr>
      <vt:lpstr>Office Theme</vt:lpstr>
      <vt:lpstr>Migrating from Azure DevOps Releases to Multi-stage YAML</vt:lpstr>
      <vt:lpstr>A brief history of Microsoft DevOps build solutions…</vt:lpstr>
      <vt:lpstr>PowerPoint Presentation</vt:lpstr>
      <vt:lpstr>What DevOps process do I need?</vt:lpstr>
      <vt:lpstr>What Azure DevOps features might I use?</vt:lpstr>
      <vt:lpstr>Demo</vt:lpstr>
      <vt:lpstr>Summary</vt:lpstr>
      <vt:lpstr>Resources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Migrating to Azure DevOps Releases to Multi-stage YAML</dc:title>
  <dc:creator>Richard Fennell</dc:creator>
  <cp:lastModifiedBy>Richard Fennell</cp:lastModifiedBy>
  <cp:revision>12</cp:revision>
  <cp:lastPrinted>2018-04-03T12:05:53Z</cp:lastPrinted>
  <dcterms:created xsi:type="dcterms:W3CDTF">2020-05-22T19:39:46Z</dcterms:created>
  <dcterms:modified xsi:type="dcterms:W3CDTF">2020-06-15T19:29:33Z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0x0101002000B697BD734D44AE9EC81CC24AD186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